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76" r:id="rId3"/>
    <p:sldId id="295" r:id="rId4"/>
    <p:sldId id="277" r:id="rId5"/>
    <p:sldId id="280" r:id="rId6"/>
    <p:sldId id="296" r:id="rId7"/>
    <p:sldId id="284" r:id="rId8"/>
    <p:sldId id="297" r:id="rId9"/>
    <p:sldId id="298" r:id="rId10"/>
    <p:sldId id="299" r:id="rId11"/>
    <p:sldId id="300" r:id="rId12"/>
    <p:sldId id="301" r:id="rId13"/>
    <p:sldId id="302" r:id="rId14"/>
    <p:sldId id="30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990033"/>
    <a:srgbClr val="FFFF00"/>
    <a:srgbClr val="CC66FF"/>
    <a:srgbClr val="FF99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7FF93-DAE1-4855-962A-03318763D841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20C93-AD34-4B1D-ADAA-F6D89CF67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169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9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9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4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77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4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87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46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24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207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7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404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F5C98-D75B-41B9-8339-F66710AB90FE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E72EA-53C3-4BEF-B15E-0D0D0D946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0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isk.yandex.ru/i/SDjasJU9TOJKPw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8811" y="2308009"/>
            <a:ext cx="9774854" cy="1238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Методическая сессия для руководителей ММО учителей изобразительного искусства и музыки (ПО «Искусство»)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02" y="3675271"/>
            <a:ext cx="9783906" cy="131618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</a:rPr>
              <a:t>Методические </a:t>
            </a:r>
            <a:r>
              <a:rPr lang="ru-RU" b="1" i="1" dirty="0">
                <a:solidFill>
                  <a:srgbClr val="C00000"/>
                </a:solidFill>
              </a:rPr>
              <a:t>аспекты обеспечения качества образовательного процесса в обучении музыке и изобразительному </a:t>
            </a:r>
            <a:r>
              <a:rPr lang="ru-RU" b="1" i="1" dirty="0" smtClean="0">
                <a:solidFill>
                  <a:srgbClr val="C00000"/>
                </a:solidFill>
              </a:rPr>
              <a:t>искусству</a:t>
            </a:r>
            <a:r>
              <a:rPr lang="ru-RU" sz="3200" b="1" i="1" dirty="0" smtClean="0">
                <a:solidFill>
                  <a:srgbClr val="C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3200" b="1" i="1" dirty="0" smtClean="0">
              <a:solidFill>
                <a:srgbClr val="C00000"/>
              </a:solidFill>
              <a:cs typeface="Arial" panose="020B0604020202020204" pitchFamily="34" charset="0"/>
            </a:endParaRPr>
          </a:p>
          <a:p>
            <a:pPr algn="just"/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08800" y="461662"/>
            <a:ext cx="978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101010"/>
                </a:solidFill>
                <a:ea typeface="Times New Roman" panose="02020603050405020304" pitchFamily="18" charset="0"/>
              </a:rPr>
              <a:t>XXV съезд работников образования Новосибирской области посвящен</a:t>
            </a:r>
            <a:endParaRPr lang="ru-RU" sz="2400" dirty="0"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dirty="0">
                <a:solidFill>
                  <a:srgbClr val="101010"/>
                </a:solidFill>
                <a:ea typeface="Times New Roman" panose="02020603050405020304" pitchFamily="18" charset="0"/>
              </a:rPr>
              <a:t>теме</a:t>
            </a:r>
            <a:r>
              <a:rPr lang="ru-RU" sz="2400" dirty="0">
                <a:solidFill>
                  <a:srgbClr val="10101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Стратегия развития образования РФ: </a:t>
            </a:r>
            <a:endParaRPr lang="ru-RU" sz="2400" i="1" dirty="0" smtClean="0">
              <a:solidFill>
                <a:schemeClr val="accent5">
                  <a:lumMod val="75000"/>
                </a:schemeClr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вызовы</a:t>
            </a: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, задачи, механизмы реализации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</a:rPr>
              <a:t>».</a:t>
            </a:r>
            <a:endParaRPr lang="ru-RU" sz="2400" dirty="0">
              <a:solidFill>
                <a:schemeClr val="accent5">
                  <a:lumMod val="75000"/>
                </a:schemeClr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0138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191492" y="196435"/>
            <a:ext cx="11367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Трудности в работе учителей изо и музыки</a:t>
            </a:r>
            <a:endParaRPr lang="ru-RU" sz="32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082" y="829962"/>
            <a:ext cx="9670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40082" y="1477325"/>
            <a:ext cx="9670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/>
              <a:t>интеграция новых образовательных технологий;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формирование </a:t>
            </a:r>
            <a:r>
              <a:rPr lang="ru-RU" sz="2800" dirty="0"/>
              <a:t>функциональной грамотности через художественные дисциплины;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реализация </a:t>
            </a:r>
            <a:r>
              <a:rPr lang="ru-RU" sz="2800" dirty="0" err="1"/>
              <a:t>межпредметных</a:t>
            </a:r>
            <a:r>
              <a:rPr lang="ru-RU" sz="2800" dirty="0"/>
              <a:t> связей;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работа </a:t>
            </a:r>
            <a:r>
              <a:rPr lang="ru-RU" sz="2800" dirty="0"/>
              <a:t>с цифровыми образовательными ресурсами (ФГИС «Моя школа», «</a:t>
            </a:r>
            <a:r>
              <a:rPr lang="ru-RU" sz="2800" dirty="0" err="1"/>
              <a:t>Сферум</a:t>
            </a:r>
            <a:r>
              <a:rPr lang="ru-RU" sz="2800" dirty="0"/>
              <a:t>», «УБ ЦОК»);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развитие </a:t>
            </a:r>
            <a:r>
              <a:rPr lang="ru-RU" sz="2800" dirty="0"/>
              <a:t>эмоционального интеллекта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297145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799562" y="196435"/>
            <a:ext cx="978906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И</a:t>
            </a:r>
            <a:r>
              <a:rPr lang="ru-RU" sz="3200" b="1" dirty="0" smtClean="0">
                <a:solidFill>
                  <a:srgbClr val="C00000"/>
                </a:solidFill>
              </a:rPr>
              <a:t>спользование </a:t>
            </a:r>
            <a:r>
              <a:rPr lang="ru-RU" sz="3200" b="1" dirty="0">
                <a:solidFill>
                  <a:srgbClr val="C00000"/>
                </a:solidFill>
              </a:rPr>
              <a:t>потенциала художественных фильмов для сохранения и укрепления традиционных российских духовно-нравственных </a:t>
            </a:r>
            <a:r>
              <a:rPr lang="ru-RU" sz="3200" b="1" dirty="0" smtClean="0">
                <a:solidFill>
                  <a:srgbClr val="C00000"/>
                </a:solidFill>
              </a:rPr>
              <a:t>ценностей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082" y="829962"/>
            <a:ext cx="9670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40083" y="2334854"/>
            <a:ext cx="967047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Указ </a:t>
            </a:r>
            <a:r>
              <a:rPr lang="ru-RU" sz="2400" dirty="0"/>
              <a:t>Президента Российской Федерации от 9 ноября 2022 г. № </a:t>
            </a:r>
            <a:r>
              <a:rPr lang="ru-RU" sz="2400" dirty="0" smtClean="0"/>
              <a:t>809</a:t>
            </a:r>
          </a:p>
          <a:p>
            <a:endParaRPr lang="ru-RU" sz="2400" dirty="0"/>
          </a:p>
          <a:p>
            <a:pPr algn="just"/>
            <a:r>
              <a:rPr lang="ru-RU" sz="2400" dirty="0"/>
              <a:t>Изучение произведений отечественного кинематографа может быть организовано общеобразовательной организацией посредством </a:t>
            </a:r>
            <a:r>
              <a:rPr lang="ru-RU" sz="2400" dirty="0" smtClean="0"/>
              <a:t>реализации дополнительных </a:t>
            </a:r>
            <a:r>
              <a:rPr lang="ru-RU" sz="2400" dirty="0"/>
              <a:t>общеразвивающих программам художественной или социально-гуманитарной направленности в соответствии с Порядком организации и осуществления образовательной деятельности по дополнительным общеобразовательным программам, утвержденным приказом Министерства просвещения Российской Федерации от 27 июля 2022 г. № 629. 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14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191491" y="336802"/>
            <a:ext cx="11367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100 отечественных фильмов</a:t>
            </a:r>
            <a:endParaRPr lang="ru-RU" sz="32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082" y="829962"/>
            <a:ext cx="9670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40082" y="921577"/>
            <a:ext cx="47526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«Айболит – 66»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«Неуловимые мстители»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«Чучело»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«Два капитана»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«Не болит голова у дятла»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«Дикая собака Динго»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«Старая, старая сказка»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«Алые паруса»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«Руслан и Людмила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«Веселые ребята»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«Весна»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«Чапаев»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«Белое солнце пустыни»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75318" y="921577"/>
            <a:ext cx="47526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«Гардемарины, вперед!»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«Звезда пленительного счастья»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</a:t>
            </a:r>
            <a:r>
              <a:rPr lang="ru-RU" sz="2800" dirty="0" err="1" smtClean="0"/>
              <a:t>Вий</a:t>
            </a:r>
            <a:r>
              <a:rPr lang="ru-RU" sz="2800" dirty="0" smtClean="0"/>
              <a:t>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«Два бойца»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«Кавказская пленница»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«Иван Васильевич меняет профессию»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«Вертикаль»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«Место встречи изменить нельзя»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«высота»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ru-RU" sz="2800" dirty="0" smtClean="0"/>
              <a:t>«Девчата»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370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191492" y="196435"/>
            <a:ext cx="113676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«Универсальная </a:t>
            </a:r>
            <a:r>
              <a:rPr lang="ru-RU" sz="2800" b="1" dirty="0">
                <a:solidFill>
                  <a:srgbClr val="C00000"/>
                </a:solidFill>
              </a:rPr>
              <a:t>библиотека цифрового </a:t>
            </a:r>
            <a:r>
              <a:rPr lang="ru-RU" sz="2800" b="1" dirty="0" smtClean="0">
                <a:solidFill>
                  <a:srgbClr val="C00000"/>
                </a:solidFill>
              </a:rPr>
              <a:t>контента»</a:t>
            </a:r>
            <a:endParaRPr lang="ru-RU" sz="44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082" y="829962"/>
            <a:ext cx="9670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40082" y="719655"/>
            <a:ext cx="96704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Это масштабная база знаний, созданная по всем предметам и темам школьной программы в соответствии с Федеральными государственными образовательными стандартами и универсальным тематическим классификатором, с использованием самых современных способов визуализации материала</a:t>
            </a:r>
            <a:r>
              <a:rPr lang="ru-RU" sz="2500" dirty="0" smtClean="0"/>
              <a:t>.</a:t>
            </a:r>
          </a:p>
          <a:p>
            <a:endParaRPr lang="ru-RU" sz="2500" dirty="0" smtClean="0"/>
          </a:p>
          <a:p>
            <a:r>
              <a:rPr lang="ru-RU" sz="2500" dirty="0"/>
              <a:t>Цель проекта — обеспечение бесплатного и равного доступа к высококачественному цифровому образовательному контенту для обучающихся, родителей (законных представителей) и педагогов общеобразовательных организаций, независимо от места проживания и социального статуса семей. </a:t>
            </a:r>
            <a:endParaRPr lang="ru-RU" sz="2500" dirty="0" smtClean="0"/>
          </a:p>
          <a:p>
            <a:endParaRPr lang="ru-RU" sz="2500" dirty="0" smtClean="0"/>
          </a:p>
          <a:p>
            <a:r>
              <a:rPr lang="ru-RU" sz="2500" dirty="0" smtClean="0"/>
              <a:t>«</a:t>
            </a:r>
            <a:r>
              <a:rPr lang="ru-RU" sz="2500" dirty="0"/>
              <a:t>Универсальная библиотека ЦОК» размещена в разделе «Моя школа» на портале </a:t>
            </a:r>
            <a:r>
              <a:rPr lang="ru-RU" sz="2500" dirty="0" err="1"/>
              <a:t>Госуслуг</a:t>
            </a:r>
            <a:r>
              <a:rPr lang="ru-RU" sz="2500" dirty="0"/>
              <a:t> и доступна всем зарегистрированным пользователям.</a:t>
            </a:r>
          </a:p>
          <a:p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160338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2040082" y="829962"/>
            <a:ext cx="9670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08800" y="461662"/>
            <a:ext cx="92636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Ученье, как вершина, нас зовет </a:t>
            </a:r>
          </a:p>
          <a:p>
            <a:pPr algn="r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Учить сегодня - сложная задача, </a:t>
            </a:r>
          </a:p>
          <a:p>
            <a:pPr algn="r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Быть современным, грамотным, </a:t>
            </a:r>
          </a:p>
          <a:p>
            <a:pPr algn="r"/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это значит - учить себя, чтоб двигаться вперед!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3" name="Прямоугольник 12"/>
          <p:cNvSpPr/>
          <p:nvPr/>
        </p:nvSpPr>
        <p:spPr>
          <a:xfrm>
            <a:off x="1976970" y="2358634"/>
            <a:ext cx="9962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Приветствие  Министра просвещения РФ Кравцова Сергей Сергеевича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97582" y="3613608"/>
            <a:ext cx="9427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A1A1A"/>
                </a:solidFill>
                <a:latin typeface="YS Text"/>
              </a:rPr>
              <a:t>Ссылка на видео </a:t>
            </a:r>
            <a:r>
              <a:rPr lang="ru-RU" dirty="0" smtClean="0">
                <a:solidFill>
                  <a:srgbClr val="1A1A1A"/>
                </a:solidFill>
                <a:latin typeface="YS Text"/>
              </a:rPr>
              <a:t>с С.Кравцовым</a:t>
            </a:r>
          </a:p>
          <a:p>
            <a:r>
              <a:rPr lang="ru-RU" sz="2400" dirty="0">
                <a:solidFill>
                  <a:srgbClr val="1A1A1A"/>
                </a:solidFill>
                <a:latin typeface="YS Text"/>
              </a:rPr>
              <a:t> </a:t>
            </a:r>
            <a:r>
              <a:rPr lang="ru-RU" sz="2400" dirty="0">
                <a:solidFill>
                  <a:srgbClr val="0077FF"/>
                </a:solidFill>
                <a:latin typeface="YS Text"/>
                <a:hlinkClick r:id="rId5"/>
              </a:rPr>
              <a:t>https://</a:t>
            </a:r>
            <a:r>
              <a:rPr lang="ru-RU" sz="2400" dirty="0" smtClean="0">
                <a:solidFill>
                  <a:srgbClr val="0077FF"/>
                </a:solidFill>
                <a:latin typeface="YS Text"/>
                <a:hlinkClick r:id="rId5"/>
              </a:rPr>
              <a:t>disk.yandex.ru/i/SDjasJU9TOJKPw</a:t>
            </a:r>
            <a:endParaRPr lang="ru-RU" sz="2400" dirty="0" smtClean="0">
              <a:solidFill>
                <a:srgbClr val="0077FF"/>
              </a:solidFill>
              <a:latin typeface="YS Text"/>
            </a:endParaRPr>
          </a:p>
          <a:p>
            <a:endParaRPr lang="ru-RU" sz="2400" dirty="0">
              <a:solidFill>
                <a:srgbClr val="0077FF"/>
              </a:solidFill>
              <a:latin typeface="YS Tex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45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980" y="-1163782"/>
            <a:ext cx="10045036" cy="663521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19 августа  2025 года в Национальном центре «Россия» прошел первый Всероссийский педагогический съезд.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Были затронуты вопросы подготовки </a:t>
            </a:r>
            <a:r>
              <a:rPr lang="ru-RU" sz="2400" u="sng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Стратегии развития образования на период до 2036 года.</a:t>
            </a:r>
            <a: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br>
              <a:rPr 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4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7582" y="2696769"/>
            <a:ext cx="10002435" cy="3033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1 вопрос: </a:t>
            </a:r>
            <a:r>
              <a:rPr lang="ru-RU" sz="24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меры, направленные </a:t>
            </a:r>
            <a:r>
              <a:rPr lang="ru-RU" sz="2400" b="1" dirty="0">
                <a:ea typeface="Times New Roman" panose="02020603050405020304" pitchFamily="18" charset="0"/>
                <a:cs typeface="Arial" panose="020B0604020202020204" pitchFamily="34" charset="0"/>
              </a:rPr>
              <a:t>на повышение престижа педагогической профессии</a:t>
            </a:r>
            <a:r>
              <a:rPr lang="ru-RU" sz="24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sz="2400" b="1" dirty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2 вопрос: оснащение </a:t>
            </a:r>
            <a:r>
              <a:rPr lang="ru-RU" sz="2400" b="1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образовательных организаций. </a:t>
            </a:r>
            <a:endParaRPr lang="ru-RU" sz="2400" b="1" dirty="0" smtClean="0"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2400" dirty="0"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2400" dirty="0"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600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5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065" y="292398"/>
            <a:ext cx="9783906" cy="11074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«</a:t>
            </a:r>
            <a:r>
              <a:rPr lang="ru-RU" sz="2800" b="1" i="1" dirty="0">
                <a:solidFill>
                  <a:srgbClr val="C00000"/>
                </a:solidFill>
              </a:rPr>
              <a:t>Методические аспекты обеспечения качества образовательного процесса в обучении музыке и изобразительному искусству</a:t>
            </a:r>
            <a:r>
              <a:rPr lang="ru-RU" sz="3200" b="1" i="1" dirty="0" smtClean="0">
                <a:solidFill>
                  <a:srgbClr val="C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71200" y="1875971"/>
            <a:ext cx="9263636" cy="3458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Лучшие 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практики методической работы в муниципальных системах образования, направленной на устранение профессиональных дефицитов учителей музыки и изобразительного искусства. </a:t>
            </a:r>
            <a:endParaRPr lang="ru-RU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AutoNum type="arabicPeriod"/>
            </a:pPr>
            <a:r>
              <a:rPr lang="ru-RU" sz="2400" dirty="0" smtClean="0">
                <a:ea typeface="Calibri" panose="020F0502020204030204" pitchFamily="34" charset="0"/>
              </a:rPr>
              <a:t>Актуальные </a:t>
            </a:r>
            <a:r>
              <a:rPr lang="ru-RU" sz="2400" dirty="0">
                <a:ea typeface="Calibri" panose="020F0502020204030204" pitchFamily="34" charset="0"/>
              </a:rPr>
              <a:t>методические вопросы реализации ФГОС и ФОП ООО, СОО в части обучения музыке и изобразительному искусству</a:t>
            </a:r>
            <a:endParaRPr lang="ru-RU" sz="2400" dirty="0"/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99324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582" y="1521502"/>
            <a:ext cx="9783906" cy="4411564"/>
          </a:xfrm>
        </p:spPr>
        <p:txBody>
          <a:bodyPr>
            <a:normAutofit/>
          </a:bodyPr>
          <a:lstStyle/>
          <a:p>
            <a:endParaRPr lang="ru-RU" sz="9600" dirty="0"/>
          </a:p>
          <a:p>
            <a:endParaRPr lang="ru-RU" sz="9600" dirty="0"/>
          </a:p>
          <a:p>
            <a:endParaRPr lang="ru-RU" sz="9600" dirty="0" smtClean="0"/>
          </a:p>
          <a:p>
            <a:endParaRPr lang="ru-RU" sz="96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9600" dirty="0"/>
          </a:p>
          <a:p>
            <a:pPr algn="just"/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011065" y="196435"/>
            <a:ext cx="9783906" cy="745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Профкомпетенции - профдефициты</a:t>
            </a:r>
            <a:endParaRPr lang="ru-RU" sz="3200" b="1" i="1" dirty="0" smtClean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r"/>
            <a:endParaRPr lang="ru-RU" sz="3200" b="1" i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11065" y="1166843"/>
            <a:ext cx="967042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Методическая </a:t>
            </a:r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</a:rPr>
              <a:t>компетентность </a:t>
            </a:r>
            <a:endParaRPr lang="ru-RU" sz="2800" b="1" dirty="0" smtClean="0">
              <a:solidFill>
                <a:srgbClr val="C00000"/>
              </a:solidFill>
              <a:ea typeface="Calibri" panose="020F0502020204030204" pitchFamily="34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компетентность </a:t>
            </a:r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Информационная компетентность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Предметная </a:t>
            </a:r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компетентность</a:t>
            </a:r>
            <a:endParaRPr lang="ru-RU" sz="2800" spc="-2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Общекультурная </a:t>
            </a:r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компетентность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Правовая </a:t>
            </a:r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компетентность</a:t>
            </a:r>
            <a:endParaRPr lang="ru-RU" sz="2800" b="1" dirty="0" smtClean="0">
              <a:solidFill>
                <a:srgbClr val="C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компетентность</a:t>
            </a:r>
            <a:endParaRPr lang="ru-RU" sz="28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Проективная </a:t>
            </a:r>
            <a:r>
              <a:rPr lang="ru-RU" sz="28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компетентность</a:t>
            </a:r>
            <a:endParaRPr lang="ru-RU" sz="2800" spc="-30" dirty="0" smtClean="0">
              <a:ea typeface="Calibri" panose="020F0502020204030204" pitchFamily="34" charset="0"/>
            </a:endParaRPr>
          </a:p>
          <a:p>
            <a:pPr algn="just"/>
            <a:endParaRPr lang="ru-RU" sz="2800" spc="-30" dirty="0" smtClean="0">
              <a:ea typeface="Times New Roman" panose="02020603050405020304" pitchFamily="18" charset="0"/>
            </a:endParaRPr>
          </a:p>
          <a:p>
            <a:pPr algn="just"/>
            <a:r>
              <a:rPr lang="ru-RU" sz="2800" spc="-30" dirty="0" smtClean="0">
                <a:ea typeface="Times New Roman" panose="02020603050405020304" pitchFamily="18" charset="0"/>
              </a:rPr>
              <a:t>Отсутствие любой из указанных компетенций можно считать профессиональным дефицитом, что в свою очередь требует создания условий для их устранения. </a:t>
            </a:r>
            <a:endParaRPr lang="ru-RU" sz="2800" spc="-30" dirty="0">
              <a:ea typeface="Times New Roman" panose="02020603050405020304" pitchFamily="18" charset="0"/>
            </a:endParaRPr>
          </a:p>
          <a:p>
            <a:pPr algn="just"/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15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582" y="1521502"/>
            <a:ext cx="9783906" cy="4411564"/>
          </a:xfrm>
        </p:spPr>
        <p:txBody>
          <a:bodyPr>
            <a:normAutofit/>
          </a:bodyPr>
          <a:lstStyle/>
          <a:p>
            <a:endParaRPr lang="ru-RU" sz="9600" dirty="0"/>
          </a:p>
          <a:p>
            <a:endParaRPr lang="ru-RU" sz="9600" dirty="0"/>
          </a:p>
          <a:p>
            <a:endParaRPr lang="ru-RU" sz="9600" dirty="0" smtClean="0"/>
          </a:p>
          <a:p>
            <a:endParaRPr lang="ru-RU" sz="96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9600" dirty="0"/>
          </a:p>
          <a:p>
            <a:pPr algn="just"/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2011065" y="196435"/>
            <a:ext cx="9783906" cy="745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Профкомпетенции - профдефициты</a:t>
            </a:r>
            <a:endParaRPr lang="ru-RU" sz="3200" b="1" i="1" dirty="0" smtClean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r"/>
            <a:endParaRPr lang="ru-RU" sz="3200" b="1" i="1" dirty="0">
              <a:solidFill>
                <a:schemeClr val="accent5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11065" y="1166843"/>
            <a:ext cx="967042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a typeface="Calibri" panose="020F0502020204030204" pitchFamily="34" charset="0"/>
              </a:rPr>
              <a:t>Выявление профессионального дефицита</a:t>
            </a:r>
          </a:p>
          <a:p>
            <a:pPr algn="just"/>
            <a:endParaRPr lang="ru-RU" sz="2800" b="1" spc="-30" dirty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r>
              <a:rPr lang="ru-RU" sz="2800" b="1" dirty="0"/>
              <a:t>Самоанализ:</a:t>
            </a:r>
            <a:r>
              <a:rPr lang="ru-RU" sz="2800" dirty="0"/>
              <a:t> </a:t>
            </a:r>
            <a:r>
              <a:rPr lang="ru-RU" sz="2800" dirty="0" smtClean="0"/>
              <a:t>педагог </a:t>
            </a:r>
            <a:r>
              <a:rPr lang="ru-RU" sz="2800" dirty="0"/>
              <a:t>самостоятельно анализирует свои трудности.</a:t>
            </a:r>
          </a:p>
          <a:p>
            <a:r>
              <a:rPr lang="ru-RU" sz="2800" b="1" dirty="0" err="1"/>
              <a:t>Внутришкольный</a:t>
            </a:r>
            <a:r>
              <a:rPr lang="ru-RU" sz="2800" b="1" dirty="0"/>
              <a:t> контроль:</a:t>
            </a:r>
            <a:r>
              <a:rPr lang="ru-RU" sz="2800" dirty="0"/>
              <a:t> </a:t>
            </a:r>
            <a:r>
              <a:rPr lang="ru-RU" sz="2800" dirty="0" smtClean="0"/>
              <a:t>администрация </a:t>
            </a:r>
            <a:r>
              <a:rPr lang="ru-RU" sz="2800" dirty="0"/>
              <a:t>школы наблюдает за уроками, анализирует результаты учащихся.</a:t>
            </a:r>
          </a:p>
          <a:p>
            <a:r>
              <a:rPr lang="ru-RU" sz="2800" b="1" dirty="0"/>
              <a:t>Диагностика:</a:t>
            </a:r>
            <a:r>
              <a:rPr lang="ru-RU" sz="2800" dirty="0"/>
              <a:t> </a:t>
            </a:r>
            <a:r>
              <a:rPr lang="ru-RU" sz="2800" dirty="0" smtClean="0"/>
              <a:t>анкетирование</a:t>
            </a:r>
            <a:r>
              <a:rPr lang="ru-RU" sz="2800" dirty="0"/>
              <a:t>, тестирование в рамках системы повышения квалификации.</a:t>
            </a:r>
          </a:p>
          <a:p>
            <a:r>
              <a:rPr lang="ru-RU" sz="2800" b="1" dirty="0"/>
              <a:t>Анализ образовательных результатов учеников:</a:t>
            </a:r>
            <a:r>
              <a:rPr lang="ru-RU" sz="2800" dirty="0"/>
              <a:t> </a:t>
            </a:r>
            <a:r>
              <a:rPr lang="ru-RU" sz="2800" dirty="0" smtClean="0"/>
              <a:t>низкие </a:t>
            </a:r>
            <a:r>
              <a:rPr lang="ru-RU" sz="2800" dirty="0"/>
              <a:t>результаты класса по определенным направлениям часто указывают на дефицит у учителя.</a:t>
            </a:r>
          </a:p>
          <a:p>
            <a:pPr algn="just"/>
            <a:endParaRPr lang="ru-RU" sz="2800" spc="-30" dirty="0">
              <a:ea typeface="Times New Roman" panose="02020603050405020304" pitchFamily="18" charset="0"/>
            </a:endParaRPr>
          </a:p>
          <a:p>
            <a:pPr algn="just"/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7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191492" y="196435"/>
            <a:ext cx="113676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Способы действий (умения) профессионального </a:t>
            </a:r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самосовершенствовани</a:t>
            </a:r>
            <a:r>
              <a:rPr lang="ru-RU" sz="24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endParaRPr lang="ru-RU" sz="24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082" y="829962"/>
            <a:ext cx="967047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Проблематизация, определение предмета деятельности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Определение цели деятельности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Прогнозирование результата деятельности относительно цели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Определение содержания деятельности и направлений работы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Планирование деятельности, определение этапов работы, сроков выполнения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Выбор форм и методов реализации деятельности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Выбор форм и методов контроля деятельности и оценки её результатов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Презентация (представление продукта деятельности)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ea typeface="Times New Roman" panose="02020603050405020304" pitchFamily="18" charset="0"/>
              </a:rPr>
              <a:t>Анализ и оценка результатов деятельности в сравнении - запланированных и реализованных (рефлексия в различных формах)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spc="-20" dirty="0">
                <a:ea typeface="Times New Roman" panose="02020603050405020304" pitchFamily="18" charset="0"/>
              </a:rPr>
              <a:t>Формулировка выводов по результатам деятельности, рекомендаций по её совершенствованию, прогнозирование результата согласно рекомендациям (построение индивидуального образовательного маршрута)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1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322285" y="19643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CC3300"/>
                </a:solidFill>
                <a:ea typeface="Times New Roman" panose="02020603050405020304" pitchFamily="18" charset="0"/>
              </a:rPr>
              <a:t>Единая тема «Обеспечение качества общего образования в соответствии с ФГОС ОО, ФОП и ФАОП». 2025-2026 гг</a:t>
            </a:r>
            <a:r>
              <a:rPr lang="ru-RU" sz="2800" b="1" dirty="0" smtClean="0">
                <a:solidFill>
                  <a:srgbClr val="CC3300"/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22285" y="1626968"/>
            <a:ext cx="95504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«Методические аспекты обеспечения качества образовательного процесса в обучении музыке и изобразительному искусству</a:t>
            </a:r>
            <a:r>
              <a:rPr lang="ru-RU" sz="2800" b="1" dirty="0" smtClean="0">
                <a:ea typeface="Times New Roman" panose="02020603050405020304" pitchFamily="18" charset="0"/>
              </a:rPr>
              <a:t>»</a:t>
            </a:r>
          </a:p>
          <a:p>
            <a:pPr algn="just">
              <a:spcAft>
                <a:spcPts val="0"/>
              </a:spcAft>
            </a:pPr>
            <a:endParaRPr lang="ru-RU" sz="2400" b="1" dirty="0">
              <a:ea typeface="Times New Roman" panose="02020603050405020304" pitchFamily="18" charset="0"/>
            </a:endParaRPr>
          </a:p>
          <a:p>
            <a:pPr algn="just"/>
            <a:r>
              <a:rPr lang="ru-RU" sz="2800" b="1" dirty="0" smtClean="0"/>
              <a:t>Цель</a:t>
            </a:r>
            <a:r>
              <a:rPr lang="ru-RU" sz="2800" dirty="0"/>
              <a:t> </a:t>
            </a:r>
            <a:r>
              <a:rPr lang="ru-RU" sz="2800" dirty="0" smtClean="0"/>
              <a:t>методической сессии: </a:t>
            </a:r>
            <a:r>
              <a:rPr lang="ru-RU" sz="2800" dirty="0"/>
              <a:t>совершенствование профессиональной компетентности учителей музыки и изобразительного искусства муниципальных методических объединений. Проектирование уроков музыки и изобразительного искусства на основе знакомства и обучения школьников с фильмами классического кинематографа, советских и российских художественных фильмов. </a:t>
            </a:r>
          </a:p>
          <a:p>
            <a:pPr algn="just">
              <a:spcAft>
                <a:spcPts val="0"/>
              </a:spcAft>
            </a:pPr>
            <a:endParaRPr lang="ru-RU" sz="2400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"/>
            <a:ext cx="1678272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 descr="5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8" y="5471437"/>
            <a:ext cx="13311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0" y="2589467"/>
            <a:ext cx="1345763" cy="1137817"/>
          </a:xfrm>
          <a:prstGeom prst="rect">
            <a:avLst/>
          </a:prstGeom>
        </p:spPr>
      </p:pic>
      <p:pic>
        <p:nvPicPr>
          <p:cNvPr id="5" name="Рисунок 4" descr="F:\визитка Оле_гот (2).jpg"/>
          <p:cNvPicPr/>
          <p:nvPr/>
        </p:nvPicPr>
        <p:blipFill rotWithShape="1">
          <a:blip r:embed="rId4" cstate="print"/>
          <a:srcRect r="77591" b="70673"/>
          <a:stretch/>
        </p:blipFill>
        <p:spPr bwMode="auto">
          <a:xfrm>
            <a:off x="121290" y="196435"/>
            <a:ext cx="1443783" cy="128089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191492" y="196435"/>
            <a:ext cx="11367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Основные вопросы установочной сессии</a:t>
            </a:r>
            <a:endParaRPr lang="ru-RU" sz="32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082" y="829962"/>
            <a:ext cx="9670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ru-RU" sz="2400" dirty="0"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26883" y="829962"/>
            <a:ext cx="96704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6695" algn="just">
              <a:spcAft>
                <a:spcPts val="0"/>
              </a:spcAft>
            </a:pPr>
            <a:r>
              <a:rPr lang="ru-RU" sz="3200" dirty="0" smtClean="0">
                <a:ea typeface="Times New Roman" panose="02020603050405020304" pitchFamily="18" charset="0"/>
              </a:rPr>
              <a:t>1.Актуальные </a:t>
            </a:r>
            <a:r>
              <a:rPr lang="ru-RU" sz="3200" dirty="0">
                <a:ea typeface="Times New Roman" panose="02020603050405020304" pitchFamily="18" charset="0"/>
              </a:rPr>
              <a:t>направления методической работы в муниципалитетах по реализации требований ФГОС ОО, содержания ФООП по части преодоления профессиональных дефицитов в реализации ПО «Искусство».</a:t>
            </a:r>
          </a:p>
          <a:p>
            <a:pPr marL="226695" algn="just">
              <a:spcAft>
                <a:spcPts val="0"/>
              </a:spcAft>
            </a:pPr>
            <a:r>
              <a:rPr lang="ru-RU" sz="3200" dirty="0">
                <a:ea typeface="Times New Roman" panose="02020603050405020304" pitchFamily="18" charset="0"/>
              </a:rPr>
              <a:t>2. Использование потенциала художественных фильмов для сохранения и укрепления традиционных российских духовно-нравственных ценностей.</a:t>
            </a:r>
          </a:p>
          <a:p>
            <a:pPr marL="226695" algn="just">
              <a:spcAft>
                <a:spcPts val="0"/>
              </a:spcAft>
            </a:pPr>
            <a:r>
              <a:rPr lang="ru-RU" sz="3200" dirty="0">
                <a:ea typeface="Times New Roman" panose="02020603050405020304" pitchFamily="18" charset="0"/>
              </a:rPr>
              <a:t>3. Использование платформы «Универсальная библиотека цифрового образовательного контента</a:t>
            </a:r>
            <a:r>
              <a:rPr lang="ru-RU" sz="3200" dirty="0" smtClean="0">
                <a:ea typeface="Times New Roman" panose="02020603050405020304" pitchFamily="18" charset="0"/>
              </a:rPr>
              <a:t>».</a:t>
            </a:r>
            <a:endParaRPr lang="ru-RU" sz="32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730</Words>
  <Application>Microsoft Office PowerPoint</Application>
  <PresentationFormat>Широкоэкранный</PresentationFormat>
  <Paragraphs>106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YS Text</vt:lpstr>
      <vt:lpstr>Тема Office</vt:lpstr>
      <vt:lpstr>Методическая сессия для руководителей ММО учителей изобразительного искусства и музыки (ПО «Искусство») </vt:lpstr>
      <vt:lpstr>Презентация PowerPoint</vt:lpstr>
      <vt:lpstr>19 августа  2025 года в Национальном центре «Россия» прошел первый Всероссийский педагогический съезд.  Были затронуты вопросы подготовки Стратегии развития образования на период до 2036 года.  .       </vt:lpstr>
      <vt:lpstr>«Методические аспекты обеспечения качества образовательного процесса в обучении музыке и изобразительному искусству»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Admin</cp:lastModifiedBy>
  <cp:revision>105</cp:revision>
  <dcterms:created xsi:type="dcterms:W3CDTF">2025-08-04T21:05:10Z</dcterms:created>
  <dcterms:modified xsi:type="dcterms:W3CDTF">2025-11-25T18:02:33Z</dcterms:modified>
</cp:coreProperties>
</file>